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92" r:id="rId11"/>
    <p:sldId id="268" r:id="rId12"/>
    <p:sldId id="293" r:id="rId13"/>
    <p:sldId id="294" r:id="rId14"/>
    <p:sldId id="295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8" r:id="rId23"/>
    <p:sldId id="279" r:id="rId24"/>
    <p:sldId id="281" r:id="rId25"/>
    <p:sldId id="282" r:id="rId26"/>
    <p:sldId id="283" r:id="rId27"/>
    <p:sldId id="296" r:id="rId28"/>
    <p:sldId id="297" r:id="rId29"/>
    <p:sldId id="298" r:id="rId30"/>
    <p:sldId id="299" r:id="rId31"/>
    <p:sldId id="284" r:id="rId32"/>
    <p:sldId id="285" r:id="rId33"/>
    <p:sldId id="291" r:id="rId34"/>
    <p:sldId id="290" r:id="rId35"/>
    <p:sldId id="300" r:id="rId36"/>
    <p:sldId id="287" r:id="rId37"/>
    <p:sldId id="288" r:id="rId38"/>
    <p:sldId id="289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 autoAdjust="0"/>
    <p:restoredTop sz="96327"/>
  </p:normalViewPr>
  <p:slideViewPr>
    <p:cSldViewPr snapToGrid="0">
      <p:cViewPr varScale="1">
        <p:scale>
          <a:sx n="109" d="100"/>
          <a:sy n="109" d="100"/>
        </p:scale>
        <p:origin x="1608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6T04:16:46.91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1,'65'0,"-5"0,-20 0,0 0,-6 0,4 0,-4 0,1 0,-2 0,-6 0,0 0,-4 0,3 0,-8 0,3 0,-4 0,4 0,2 0,-8 0,-3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6T04:16:52.9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775 1939,'43'0,"-7"0,-24 0,0 0,12 0,-5 0,5 0,-8 0,11 0,-3 0,9 0,0 0,1 0,1 0,9 0,5 0,1 0,9 0,-18 0,5 0,0 0,-4 0,4 0,-12 0,4 0,-9 0,4 0,-10 0,3 5,-8-4,3 6,-4-6,-1 7,1-7,0 2,-1 1,6-3,-4 3,3-1,0-2,2 7,4-7,1 7,-1-7,1 3,4-4,-3 4,4-3,0 8,-4-8,4 3,-6 0,0-3,-4 3,-2-4,1 0,-4 0,3 0,-4 0,-1 0,1 0,0 0,-1 0,1 0,0 0,-1 0,1 0,0 0,-1 0,1 0,4 0,5-3,2 2,-3-3,1 4,-8-4,8 3,-3-3,4 4,0 0,1-4,-1 3,1-3,-1 4,0 0,1 0,-6 0,0 0,-1 0,-3-4,3 3,-4-2,0 3,-1 0,1-4,0 3,-1-3,4 4,-2-3,-2 2,-1-3,-2 4,7 0,-7 0,6 0,-4 0,-3 0,9 0,-8 0,5 0,-3 0,-7-21,-6 3,-3-18,-7 9,2-6,1 4,-4-10,8 10,-8-9,8 9,-8-10,8 5,-8-6,8 0,-4 0,1-6,2 5,-7-12,8 12,-9-11,4 10,-4-4,4 12,-3-5,4 10,0-4,-4 6,4-1,-4 1,4 4,-3-3,3 3,0 0,-4-3,8 8,-7-8,7 8,-7-4,7 5,-6 1,6-1,-7 0,7-4,-6 3,6-9,-3 9,0-8,3 8,-7-16,7 10,-3-11,4 12,-3 2,2-1,-3 4,0-3,3-1,-2 4,3-3,-4-1,2 4,-2-3,4-1,0 4,0-8,0 8,0-4,-3 6,2-1,-3 0,4-3,0 6,0-4,-16 10,2 0,-12 5,6 3,-2 0,4 0,-8 0,3 0,-4 0,-1 0,1 0,-1 0,1 0,-1 0,-5 0,4 0,-9 5,9 0,-10 5,10-5,-9 4,4-4,-6 5,0-5,0 4,0-3,-6 4,-2 0,-6-4,0 4,0-9,-6 9,4-9,-12 4,5 1,1-5,-6 9,6-4,-1 6,-5-1,12 0,2-1,1-4,12 3,-11-3,4 0,0 3,-4-8,5 8,-7-8,0 9,0-4,6 0,-4 3,10-3,-4 0,6 2,6-2,-5-1,-2 7,5-10,-9 11,16-8,-4 4,6 0,-1-4,5 3,-3-7,8 3,-3-4,4 0,0 3,-4-2,7 3,-7-4,9 0,-9 0,8 0,-6 0,0 0,5 0,-7 0,5 0,3 0,-9 0,10 0,-4 0,-1 0,4 0,-6 3,4-2,0 3,4 9,11 6,3 10,9-4,-3 2,0-5,-1 1,-3 3,3-3,-7 4,7 0,-7 1,3-6,-4 4,0-3,0 0,0-2,0-4,0-1,0 1,0 0,0 3,4-3,-3 3,3-3,-4-1,0 1,0 0,0-1,0 1,0 0,0-1,0 1,3-1,-2 1,3 3,-1-6,-2 5,2-8,-3 5,4 3,-3-7,2 6,-3 2,0-2,3 1,-2-3,3-4,0 10,-3-4,3 3,-1-4,-2 4,3 2,0-1,-3 4,2-3,-3 4,4-4,-3-2,3 1,-4-4,0 8,3-8,-2 3,3-5,0 6,-3-4,7 3,-7-4,2 4,-3 2,4-1,-3 4,2-8,-3 3,0 1,0-4,0-1,4-1,-3-4,3 4,-4 3,3-6,-2 4,2-2,1 1,-4 2,7-4,3-3,6-4,3-4,0-6,-2-2,4-4,2 0,4 0,1 0,-1-1,0 1,1 4,-1 1,0 4,0 0,1 0,-1 0,0 0,6 0,-4 0,4 0,-6 0,1 0,-1 0,-4 0,3 0,-8 0,3 0,-4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tiff>
</file>

<file path=ppt/media/image27.tiff>
</file>

<file path=ppt/media/image28.png>
</file>

<file path=ppt/media/image28.tiff>
</file>

<file path=ppt/media/image29.png>
</file>

<file path=ppt/media/image3.gif>
</file>

<file path=ppt/media/image30.pn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.tiff>
</file>

<file path=ppt/media/image37.tiff>
</file>

<file path=ppt/media/image38.png>
</file>

<file path=ppt/media/image38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486C-C753-46BA-83C1-2DC3DB3050AC}" type="datetimeFigureOut">
              <a:rPr lang="en-US" smtClean="0"/>
              <a:t>2/11/22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BDF8B-C338-49A2-B495-F87D86954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53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first animation/computation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65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</a:t>
            </a:r>
            <a:r>
              <a:rPr lang="en-US" baseline="0" dirty="0"/>
              <a:t> does this help with the learning slowdown problem? And is it even a cost function?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42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Neuron</a:t>
            </a:r>
            <a:r>
              <a:rPr lang="en-US" baseline="0" dirty="0"/>
              <a:t> learns perfectly well in this case as 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26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time the neuron learns quickly as hoped. The slope</a:t>
            </a:r>
            <a:r>
              <a:rPr lang="en-US" baseline="0" dirty="0"/>
              <a:t> of the cost curve is much steeper initially than for the case with quadratic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62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as earlier</a:t>
            </a:r>
            <a:r>
              <a:rPr lang="en-US" baseline="0" dirty="0"/>
              <a:t> expression except we sum now over all output neurons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62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obtain the final</a:t>
            </a:r>
            <a:r>
              <a:rPr lang="en-US" baseline="0" dirty="0"/>
              <a:t> cost function by averaging over training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22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the link to play around with </a:t>
            </a:r>
            <a:r>
              <a:rPr lang="en-US" dirty="0" err="1"/>
              <a:t>softmax</a:t>
            </a:r>
            <a:r>
              <a:rPr lang="en-US" dirty="0"/>
              <a:t> a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BDF8B-C338-49A2-B495-F87D8695459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96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068607"/>
            <a:ext cx="7772400" cy="1806031"/>
          </a:xfrm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Learning Slowdown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</p:spTree>
    <p:extLst>
      <p:ext uri="{BB962C8B-B14F-4D97-AF65-F5344CB8AC3E}">
        <p14:creationId xmlns:p14="http://schemas.microsoft.com/office/powerpoint/2010/main" val="340115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8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4" y="1064871"/>
            <a:ext cx="8821356" cy="51120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262"/>
            <a:ext cx="8391644" cy="79899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644" y="34824"/>
            <a:ext cx="737165" cy="764167"/>
          </a:xfrm>
          <a:prstGeom prst="rect">
            <a:avLst/>
          </a:prstGeom>
        </p:spPr>
      </p:pic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Learning Slowdown</a:t>
            </a:r>
          </a:p>
        </p:txBody>
      </p:sp>
    </p:spTree>
    <p:extLst>
      <p:ext uri="{BB962C8B-B14F-4D97-AF65-F5344CB8AC3E}">
        <p14:creationId xmlns:p14="http://schemas.microsoft.com/office/powerpoint/2010/main" val="383712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75" y="1247341"/>
            <a:ext cx="7886700" cy="158977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1143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CPSC/AMTH 663 (Kevin</a:t>
            </a:r>
            <a:r>
              <a:rPr lang="en-US" baseline="0" dirty="0"/>
              <a:t> Moon/Guy Wolf)</a:t>
            </a:r>
            <a:endParaRPr lang="en-US" dirty="0"/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6286500" y="6712598"/>
            <a:ext cx="2743200" cy="145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Yale – Spring 2018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3200400" y="6721476"/>
            <a:ext cx="2914650" cy="136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Learning Slowdown</a:t>
            </a:r>
          </a:p>
        </p:txBody>
      </p:sp>
    </p:spTree>
    <p:extLst>
      <p:ext uri="{BB962C8B-B14F-4D97-AF65-F5344CB8AC3E}">
        <p14:creationId xmlns:p14="http://schemas.microsoft.com/office/powerpoint/2010/main" val="394684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5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5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96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25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6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4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12AB4-83B7-4D7E-B543-6568140ABEE2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F6EA5-4958-4C53-AF01-4B1224DA5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6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neuralnetworksanddeeplearning.com/chap3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1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06" y="1107123"/>
            <a:ext cx="7772400" cy="18060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Deep Learning Theory and Applications</a:t>
            </a:r>
            <a:br>
              <a:rPr lang="en-US" dirty="0"/>
            </a:br>
            <a:r>
              <a:rPr lang="en-US" dirty="0"/>
              <a:t>Losses and activations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210" y="3819645"/>
            <a:ext cx="1717314" cy="1780219"/>
          </a:xfrm>
          <a:prstGeom prst="rect">
            <a:avLst/>
          </a:prstGeom>
        </p:spPr>
      </p:pic>
      <p:pic>
        <p:nvPicPr>
          <p:cNvPr id="1026" name="Picture 2" descr="https://ypps.yale.edu/sites/default/files/yale_logo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85" r="58740" b="37504"/>
          <a:stretch/>
        </p:blipFill>
        <p:spPr bwMode="auto">
          <a:xfrm>
            <a:off x="373888" y="4148368"/>
            <a:ext cx="1988165" cy="99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E672AA66-89A9-E645-A357-3C1E0C64F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8706" y="4046234"/>
            <a:ext cx="6858000" cy="132703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/>
              <a:t>AMTH</a:t>
            </a:r>
            <a:r>
              <a:rPr lang="en-US" dirty="0"/>
              <a:t>/CBB 663</a:t>
            </a:r>
          </a:p>
          <a:p>
            <a:r>
              <a:rPr lang="en-US" dirty="0"/>
              <a:t>CPSC 452/552</a:t>
            </a:r>
          </a:p>
        </p:txBody>
      </p:sp>
    </p:spTree>
    <p:extLst>
      <p:ext uri="{BB962C8B-B14F-4D97-AF65-F5344CB8AC3E}">
        <p14:creationId xmlns:p14="http://schemas.microsoft.com/office/powerpoint/2010/main" val="2681949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628102-BBA9-BC4F-80A7-A73C1497E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Change the cost function so that it doesn’t depend on the activation function directly </a:t>
            </a:r>
          </a:p>
          <a:p>
            <a:pPr marL="0" indent="0">
              <a:buNone/>
            </a:pPr>
            <a:r>
              <a:rPr lang="en-US" dirty="0"/>
              <a:t>2. Change the activation function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Lets try both!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0C3086-6D2C-6D4C-9807-8F2E185F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fix this? </a:t>
            </a:r>
          </a:p>
        </p:txBody>
      </p:sp>
    </p:spTree>
    <p:extLst>
      <p:ext uri="{BB962C8B-B14F-4D97-AF65-F5344CB8AC3E}">
        <p14:creationId xmlns:p14="http://schemas.microsoft.com/office/powerpoint/2010/main" val="2713496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064870"/>
            <a:ext cx="8821356" cy="5592407"/>
          </a:xfrm>
        </p:spPr>
        <p:txBody>
          <a:bodyPr/>
          <a:lstStyle/>
          <a:p>
            <a:r>
              <a:rPr lang="en-US" dirty="0"/>
              <a:t>A cost function needs to compare the neural network output with the actual output </a:t>
            </a:r>
          </a:p>
          <a:p>
            <a:r>
              <a:rPr lang="en-US" dirty="0"/>
              <a:t>If the neural network output is a sigmoid then it gives a value between 0-1 that indicates the “probability of the output” (…in the case of one output)</a:t>
            </a:r>
          </a:p>
          <a:p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We can use a method of comparing probability distributions</a:t>
            </a:r>
          </a:p>
          <a:p>
            <a:pPr lvl="1"/>
            <a:r>
              <a:rPr lang="en-US" dirty="0"/>
              <a:t>Cross entropy, KL Divergence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the cost function </a:t>
            </a:r>
          </a:p>
        </p:txBody>
      </p:sp>
    </p:spTree>
    <p:extLst>
      <p:ext uri="{BB962C8B-B14F-4D97-AF65-F5344CB8AC3E}">
        <p14:creationId xmlns:p14="http://schemas.microsoft.com/office/powerpoint/2010/main" val="454991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72D5CB54-275E-B84F-B6ED-98BC1E51A5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441032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Entropy is an information theoretic measure that measures the amount of information contained in a measurement</a:t>
                </a:r>
              </a:p>
              <a:p>
                <a:pPr lvl="1"/>
                <a:r>
                  <a:rPr lang="en-US" dirty="0"/>
                  <a:t>Information comes from the uncertainty about the outcome before hand</a:t>
                </a:r>
              </a:p>
              <a:p>
                <a:r>
                  <a:rPr lang="en-US" dirty="0"/>
                  <a:t>A fair coin contains less information than a fair die</a:t>
                </a:r>
              </a:p>
              <a:p>
                <a:pPr lvl="1"/>
                <a:r>
                  <a:rPr lang="en-US" dirty="0"/>
                  <a:t>Only two possible outcomes in a fair coin</a:t>
                </a:r>
              </a:p>
              <a:p>
                <a:pPr lvl="1"/>
                <a:r>
                  <a:rPr lang="en-US" dirty="0"/>
                  <a:t>Six possible outcomes in a fair die</a:t>
                </a:r>
              </a:p>
              <a:p>
                <a:pPr lvl="1"/>
                <a:r>
                  <a:rPr lang="en-US" dirty="0"/>
                  <a:t>Fair die contains more information </a:t>
                </a:r>
              </a:p>
              <a:p>
                <a:r>
                  <a:rPr lang="en-US" dirty="0"/>
                  <a:t>Formula for entropy: H(P)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Probability distribution p</a:t>
                </a:r>
              </a:p>
              <a:p>
                <a:pPr lvl="1"/>
                <a:r>
                  <a:rPr lang="en-US" dirty="0"/>
                  <a:t>Over all possible outcomes I</a:t>
                </a:r>
              </a:p>
              <a:p>
                <a:pPr lvl="1"/>
                <a:r>
                  <a:rPr lang="en-US" dirty="0"/>
                  <a:t>Measured in units called “bits”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72D5CB54-275E-B84F-B6ED-98BC1E51A5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441032"/>
              </a:xfrm>
              <a:blipFill>
                <a:blip r:embed="rId2"/>
                <a:stretch>
                  <a:fillRect l="-1295" t="-2098" b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32F30678-FF5F-C54E-BC40-9D609EEDE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from Information Theory</a:t>
            </a:r>
          </a:p>
        </p:txBody>
      </p:sp>
    </p:spTree>
    <p:extLst>
      <p:ext uri="{BB962C8B-B14F-4D97-AF65-F5344CB8AC3E}">
        <p14:creationId xmlns:p14="http://schemas.microsoft.com/office/powerpoint/2010/main" val="3286941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FC716D2-192C-B64E-8599-9381F3B840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i="1" dirty="0"/>
                  <a:t>Cross entropy </a:t>
                </a:r>
                <a:r>
                  <a:rPr lang="en-US" dirty="0"/>
                  <a:t>is the average number of bits needed to encode data coming from a source with distribution p when we use model q</a:t>
                </a:r>
              </a:p>
              <a:p>
                <a:r>
                  <a:rPr lang="en-US" dirty="0"/>
                  <a:t>It is given by:</a:t>
                </a:r>
              </a:p>
              <a:p>
                <a:pPr lvl="1"/>
                <a:r>
                  <a:rPr lang="en-US" dirty="0"/>
                  <a:t>H(P,Q)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Consider the output of a single sigmoid a to be a binary probability, here it reduces to </a:t>
                </a:r>
              </a:p>
              <a:p>
                <a:pPr lvl="1"/>
                <a:r>
                  <a:rPr lang="en-US" dirty="0"/>
                  <a:t>H(P,Q)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</m:e>
                        </m:fun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e>
                    </m:nary>
                  </m:oMath>
                </a14:m>
                <a:r>
                  <a:rPr lang="en-US" dirty="0"/>
                  <a:t> (1-a) log(1-y))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This is also called </a:t>
                </a:r>
                <a:r>
                  <a:rPr lang="en-US" i="1" dirty="0"/>
                  <a:t>binary cross entropy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0FC716D2-192C-B64E-8599-9381F3B840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95" t="-2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BEE8DB8-42CD-2641-BA30-DD2817849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Entropy </a:t>
            </a:r>
          </a:p>
        </p:txBody>
      </p:sp>
    </p:spTree>
    <p:extLst>
      <p:ext uri="{BB962C8B-B14F-4D97-AF65-F5344CB8AC3E}">
        <p14:creationId xmlns:p14="http://schemas.microsoft.com/office/powerpoint/2010/main" val="4045517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1A94A56-8A26-9742-B5ED-30FC413E1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Outputs from multiple sigmoid neurons do not form a probability distribution (why)</a:t>
            </a:r>
          </a:p>
          <a:p>
            <a:r>
              <a:rPr lang="en-US" dirty="0"/>
              <a:t>Generalization of binary cross entropy to multi output functions is just by summing the binary cross entropy at each neuron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2E669A-E2B0-3D47-81A2-EE4DC1C7A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Generalizing to many outputs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B1C5E21-769F-6043-ACB2-D5C2683A5C78}"/>
                  </a:ext>
                </a:extLst>
              </p:cNvPr>
              <p:cNvSpPr/>
              <p:nvPr/>
            </p:nvSpPr>
            <p:spPr>
              <a:xfrm>
                <a:off x="2352857" y="3981026"/>
                <a:ext cx="4040722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B1C5E21-769F-6043-ACB2-D5C2683A5C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2857" y="3981026"/>
                <a:ext cx="4040722" cy="764505"/>
              </a:xfrm>
              <a:prstGeom prst="rect">
                <a:avLst/>
              </a:prstGeom>
              <a:blipFill>
                <a:blip r:embed="rId2"/>
                <a:stretch>
                  <a:fillRect t="-121311" b="-1704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240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0"/>
                <a:ext cx="8821356" cy="550319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b="0" dirty="0">
                    <a:latin typeface="Cambria Math" panose="02040503050406030204" pitchFamily="18" charset="0"/>
                  </a:rPr>
                  <a:t>Is this even a cost function?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If the neuron’s output is close to the desired output for 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then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Example: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≈0</m:t>
                    </m:r>
                  </m:oMath>
                </a14:m>
                <a:endParaRPr lang="en-US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≈0</m:t>
                      </m:r>
                    </m:oMath>
                  </m:oMathPara>
                </a14:m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:r>
                  <a:rPr lang="en-US" dirty="0"/>
                  <a:t>Seems to be a cost function!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0"/>
                <a:ext cx="8821356" cy="5503197"/>
              </a:xfrm>
              <a:blipFill>
                <a:blip r:embed="rId2"/>
                <a:stretch>
                  <a:fillRect l="-1295" t="-217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Cross-entropy Cost function </a:t>
            </a:r>
          </a:p>
        </p:txBody>
      </p:sp>
    </p:spTree>
    <p:extLst>
      <p:ext uri="{BB962C8B-B14F-4D97-AF65-F5344CB8AC3E}">
        <p14:creationId xmlns:p14="http://schemas.microsoft.com/office/powerpoint/2010/main" val="5977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0"/>
                <a:ext cx="8821356" cy="5568685"/>
              </a:xfrm>
            </p:spPr>
            <p:txBody>
              <a:bodyPr>
                <a:normAutofit/>
              </a:bodyPr>
              <a:lstStyle/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Set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and apply chain rule twice: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𝜕𝜎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             </m:t>
                          </m:r>
                        </m:e>
                      </m:nary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den>
                              </m:f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0"/>
                <a:ext cx="8821356" cy="5568685"/>
              </a:xfrm>
              <a:blipFill>
                <a:blip r:embed="rId2"/>
                <a:stretch>
                  <a:fillRect l="-1295" t="-31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Will it help vanishing gradients?</a:t>
            </a:r>
          </a:p>
        </p:txBody>
      </p:sp>
    </p:spTree>
    <p:extLst>
      <p:ext uri="{BB962C8B-B14F-4D97-AF65-F5344CB8AC3E}">
        <p14:creationId xmlns:p14="http://schemas.microsoft.com/office/powerpoint/2010/main" val="183947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02184"/>
              </a:xfrm>
            </p:spPr>
            <p:txBody>
              <a:bodyPr/>
              <a:lstStyle/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Obtaining a common denominator gives: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e>
                              </m:d>
                            </m:den>
                          </m:f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Definition of sigmoid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=1/(1+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i="1" dirty="0"/>
                  <a:t>Cancelled out the derivative of the sigmoid! 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02184"/>
              </a:xfrm>
              <a:blipFill>
                <a:blip r:embed="rId2"/>
                <a:stretch>
                  <a:fillRect l="-1439" t="-2771" b="-24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cross-entropy cost function</a:t>
            </a:r>
          </a:p>
        </p:txBody>
      </p:sp>
    </p:spTree>
    <p:extLst>
      <p:ext uri="{BB962C8B-B14F-4D97-AF65-F5344CB8AC3E}">
        <p14:creationId xmlns:p14="http://schemas.microsoft.com/office/powerpoint/2010/main" val="404795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61856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Takeaway: the rate the weight is learned is controlled by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, i.e. the </a:t>
                </a:r>
                <a:r>
                  <a:rPr lang="en-US" b="1" i="1" dirty="0"/>
                  <a:t>error in the output</a:t>
                </a:r>
              </a:p>
              <a:p>
                <a:r>
                  <a:rPr lang="en-US" dirty="0"/>
                  <a:t>The larger the error, the faster the neuron learns</a:t>
                </a:r>
              </a:p>
              <a:p>
                <a:r>
                  <a:rPr lang="en-US" dirty="0"/>
                  <a:t>Avoids the learning slowdown for the quadratic cost </a:t>
                </a:r>
              </a:p>
              <a:p>
                <a:pPr lvl="1"/>
                <a:r>
                  <a:rPr lang="en-US" dirty="0"/>
                  <a:t>Recall that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in that case</a:t>
                </a:r>
              </a:p>
              <a:p>
                <a:pPr lvl="1"/>
                <a:r>
                  <a:rPr lang="en-US" dirty="0"/>
                  <a:t>For cross entropy,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term is cancelled</a:t>
                </a:r>
              </a:p>
              <a:p>
                <a:r>
                  <a:rPr lang="en-US" dirty="0"/>
                  <a:t>Similar result for the bias: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618562"/>
              </a:xfrm>
              <a:blipFill>
                <a:blip r:embed="rId2"/>
                <a:stretch>
                  <a:fillRect l="-1439" t="-27991" b="-32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cross-entropy cost function</a:t>
            </a:r>
          </a:p>
        </p:txBody>
      </p:sp>
    </p:spTree>
    <p:extLst>
      <p:ext uri="{BB962C8B-B14F-4D97-AF65-F5344CB8AC3E}">
        <p14:creationId xmlns:p14="http://schemas.microsoft.com/office/powerpoint/2010/main" val="114526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Use cross-entropy instead of quadratic cost</a:t>
                </a:r>
              </a:p>
              <a:p>
                <a:r>
                  <a:rPr lang="en-US" dirty="0"/>
                  <a:t>First, the case where quadratic cost was fine: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=0.6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244" r="-20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cross-entropy cost function</a:t>
            </a:r>
          </a:p>
        </p:txBody>
      </p:sp>
      <p:pic>
        <p:nvPicPr>
          <p:cNvPr id="4" name="Picture 2" descr="http://neuralnetworksanddeeplearning.com/images/tikz2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559" y="1135011"/>
            <a:ext cx="282892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21" y="4000500"/>
            <a:ext cx="4953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37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064871"/>
            <a:ext cx="4868481" cy="5112092"/>
          </a:xfrm>
        </p:spPr>
        <p:txBody>
          <a:bodyPr/>
          <a:lstStyle/>
          <a:p>
            <a:r>
              <a:rPr lang="en-US" dirty="0"/>
              <a:t>Suppose you give a piano concert before an audience and completely and obviously mess up the performance</a:t>
            </a:r>
          </a:p>
          <a:p>
            <a:r>
              <a:rPr lang="en-US" dirty="0"/>
              <a:t>Humans get embarrassed and so you would likely learn from your mistake quickly</a:t>
            </a:r>
          </a:p>
          <a:p>
            <a:r>
              <a:rPr lang="en-US" dirty="0"/>
              <a:t>In contrast, we learn more slowly when our errors are less-well defined</a:t>
            </a:r>
          </a:p>
          <a:p>
            <a:r>
              <a:rPr lang="en-US" dirty="0"/>
              <a:t>What about neural networks?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wrong is unpleasant</a:t>
            </a:r>
          </a:p>
        </p:txBody>
      </p:sp>
      <p:pic>
        <p:nvPicPr>
          <p:cNvPr id="2050" name="Picture 2" descr="http://www.clker.com/cliparts/e/7/5/7/1195445703562514090TheresaKnott_piano.svg.h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047" y="1780979"/>
            <a:ext cx="2979753" cy="307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42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21" y="4000500"/>
            <a:ext cx="4953000" cy="2857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Use cross-entropy instead of quadratic cost</a:t>
                </a:r>
              </a:p>
              <a:p>
                <a:r>
                  <a:rPr lang="en-US" dirty="0"/>
                  <a:t>Now, the case where quadratic cost got stuck: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=2.0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=2.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4"/>
                <a:stretch>
                  <a:fillRect l="-12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cross-entropy cost function</a:t>
            </a:r>
          </a:p>
        </p:txBody>
      </p:sp>
      <p:pic>
        <p:nvPicPr>
          <p:cNvPr id="4" name="Picture 2" descr="http://neuralnetworksanddeeplearning.com/images/tikz2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559" y="1135011"/>
            <a:ext cx="282892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68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Cross-entropy generalizes well to networks with more layers and neurons</a:t>
                </a:r>
              </a:p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r>
                  <a:rPr lang="en-US" dirty="0"/>
                  <a:t> be desired values at the output neurons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r>
                  <a:rPr lang="en-US" dirty="0"/>
                  <a:t> the actual outputs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b="0" i="0" smtClean="0"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p>
                                      </m:sSub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1−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func>
                                        <m:func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b="0" i="0" smtClean="0"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1−</m:t>
                                              </m:r>
                                              <m:sSubSup>
                                                <m:sSubSupPr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SupP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𝑎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</m:sub>
                                                <m:sup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𝐿</m:t>
                                                  </m:r>
                                                </m:sup>
                                              </m:sSubSup>
                                            </m:e>
                                          </m:d>
                                        </m:e>
                                      </m:func>
                                    </m:e>
                                  </m:func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Learning slowdown is avoided in this case as well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244" t="-2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cross-entropy cost function</a:t>
            </a:r>
          </a:p>
        </p:txBody>
      </p:sp>
    </p:spTree>
    <p:extLst>
      <p:ext uri="{BB962C8B-B14F-4D97-AF65-F5344CB8AC3E}">
        <p14:creationId xmlns:p14="http://schemas.microsoft.com/office/powerpoint/2010/main" val="2959284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447251"/>
                <a:ext cx="8821356" cy="5112092"/>
              </a:xfrm>
            </p:spPr>
            <p:txBody>
              <a:bodyPr/>
              <a:lstStyle/>
              <a:p>
                <a:r>
                  <a:rPr lang="en-US" dirty="0"/>
                  <a:t>Cross-entropy is almost always better </a:t>
                </a:r>
                <a:r>
                  <a:rPr lang="en-US" b="1" i="1" dirty="0"/>
                  <a:t>IF</a:t>
                </a:r>
                <a:r>
                  <a:rPr lang="en-US" dirty="0"/>
                  <a:t> the output neurons are sigmoid neurons</a:t>
                </a:r>
              </a:p>
              <a:p>
                <a:endParaRPr lang="en-US" b="1" i="1" dirty="0"/>
              </a:p>
              <a:p>
                <a:r>
                  <a:rPr lang="en-US" dirty="0"/>
                  <a:t>Random initialization of weights and biases may result in incorrect output for some training input</a:t>
                </a:r>
              </a:p>
              <a:p>
                <a:pPr lvl="1"/>
                <a:r>
                  <a:rPr lang="en-US" dirty="0"/>
                  <a:t>E.g., saturated output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when it should be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or vice versa</a:t>
                </a:r>
              </a:p>
              <a:p>
                <a:pPr lvl="1"/>
                <a:r>
                  <a:rPr lang="en-US" dirty="0"/>
                  <a:t>This will slow down learning with the quadratic cost but not cross-entropy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447251"/>
                <a:ext cx="8821356" cy="5112092"/>
              </a:xfrm>
              <a:blipFill rotWithShape="0">
                <a:blip r:embed="rId2"/>
                <a:stretch>
                  <a:fillRect l="-1244" t="-1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Cross-entropy vs quadratic loss</a:t>
            </a:r>
          </a:p>
        </p:txBody>
      </p:sp>
    </p:spTree>
    <p:extLst>
      <p:ext uri="{BB962C8B-B14F-4D97-AF65-F5344CB8AC3E}">
        <p14:creationId xmlns:p14="http://schemas.microsoft.com/office/powerpoint/2010/main" val="665224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Same network as before with 1 hidden layer</a:t>
                </a:r>
              </a:p>
              <a:p>
                <a:r>
                  <a:rPr lang="en-US" dirty="0"/>
                  <a:t>30 hidden neurons</a:t>
                </a:r>
              </a:p>
              <a:p>
                <a:r>
                  <a:rPr lang="en-US" dirty="0"/>
                  <a:t>Mini-batch size of 10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Train for 30 epochs</a:t>
                </a:r>
              </a:p>
              <a:p>
                <a:r>
                  <a:rPr lang="en-US" dirty="0"/>
                  <a:t>Resulting accuracy of 95.49%</a:t>
                </a:r>
              </a:p>
              <a:p>
                <a:pPr lvl="1"/>
                <a:r>
                  <a:rPr lang="en-US" dirty="0"/>
                  <a:t>Similar to 95.42% accuracy using quadratic loss</a:t>
                </a:r>
              </a:p>
              <a:p>
                <a:r>
                  <a:rPr lang="en-US" dirty="0"/>
                  <a:t>Increase # hidden neurons to 100</a:t>
                </a:r>
              </a:p>
              <a:p>
                <a:r>
                  <a:rPr lang="en-US" dirty="0"/>
                  <a:t>Resulting accuracy of 96.82%</a:t>
                </a:r>
              </a:p>
              <a:p>
                <a:pPr lvl="1"/>
                <a:r>
                  <a:rPr lang="en-US" dirty="0"/>
                  <a:t>Some improvement over 96.59% accuracy with quadratic loss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t="-2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Cross-entropy applied to MNIST</a:t>
            </a:r>
          </a:p>
        </p:txBody>
      </p:sp>
    </p:spTree>
    <p:extLst>
      <p:ext uri="{BB962C8B-B14F-4D97-AF65-F5344CB8AC3E}">
        <p14:creationId xmlns:p14="http://schemas.microsoft.com/office/powerpoint/2010/main" val="2613026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Suppose we discovered the learning slowdown was due to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terms</a:t>
                </a:r>
              </a:p>
              <a:p>
                <a:r>
                  <a:rPr lang="en-US" dirty="0"/>
                  <a:t>We might have wondered if it’s possible to choose a cost function so those terms disappeared</a:t>
                </a:r>
              </a:p>
              <a:p>
                <a:r>
                  <a:rPr lang="en-US" dirty="0"/>
                  <a:t>This would give for a single training input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We can derive cross entropy from this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t="-2029" r="-2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 derivation of cross entropy</a:t>
            </a:r>
          </a:p>
        </p:txBody>
      </p:sp>
    </p:spTree>
    <p:extLst>
      <p:ext uri="{BB962C8B-B14F-4D97-AF65-F5344CB8AC3E}">
        <p14:creationId xmlns:p14="http://schemas.microsoft.com/office/powerpoint/2010/main" val="2399201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5206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From the chain rule: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Comparing these equations gives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Integrating </a:t>
                </a:r>
                <a:r>
                  <a:rPr lang="en-US" dirty="0" err="1"/>
                  <a:t>wrt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gives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d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52060"/>
              </a:xfrm>
              <a:blipFill rotWithShape="0">
                <a:blip r:embed="rId3"/>
                <a:stretch>
                  <a:fillRect l="-1244" b="-18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Where does cross-entropy come from?</a:t>
            </a:r>
          </a:p>
        </p:txBody>
      </p:sp>
    </p:spTree>
    <p:extLst>
      <p:ext uri="{BB962C8B-B14F-4D97-AF65-F5344CB8AC3E}">
        <p14:creationId xmlns:p14="http://schemas.microsoft.com/office/powerpoint/2010/main" val="3223715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Some intuition comes from information theory</a:t>
                </a:r>
              </a:p>
              <a:p>
                <a:r>
                  <a:rPr lang="en-US" dirty="0"/>
                  <a:t>Cross-entropy is a measure of surprise</a:t>
                </a:r>
              </a:p>
              <a:p>
                <a:r>
                  <a:rPr lang="en-US" dirty="0"/>
                  <a:t>Our neuron is trying to compute the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Instead it computes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b="0" dirty="0"/>
                  <a:t>Can think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as the neuron’s estimated probability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Similarly,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is like the estimated probability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cross-entropy measures how “surprised” we are on average when we learn the true value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Low surprise if the output is what we expect</a:t>
                </a:r>
              </a:p>
              <a:p>
                <a:pPr lvl="1"/>
                <a:r>
                  <a:rPr lang="en-US" dirty="0"/>
                  <a:t>High surprise if the output is unexpected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t="-2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intuition to cross-entropy</a:t>
            </a:r>
          </a:p>
        </p:txBody>
      </p:sp>
    </p:spTree>
    <p:extLst>
      <p:ext uri="{BB962C8B-B14F-4D97-AF65-F5344CB8AC3E}">
        <p14:creationId xmlns:p14="http://schemas.microsoft.com/office/powerpoint/2010/main" val="3522037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7FE78F-9821-A54D-B3BC-F50F3257D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tried to tweak the cost function to have high gradients when far away from the right answer </a:t>
            </a:r>
          </a:p>
          <a:p>
            <a:r>
              <a:rPr lang="en-US" dirty="0"/>
              <a:t>Can we change activation function instead? </a:t>
            </a:r>
          </a:p>
          <a:p>
            <a:r>
              <a:rPr lang="en-US" dirty="0"/>
              <a:t>Thus far we have talked about sigmoidal activations </a:t>
            </a:r>
          </a:p>
          <a:p>
            <a:r>
              <a:rPr lang="en-US" dirty="0"/>
              <a:t>There are many other possibilities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88287A-0F34-E94E-BFE2-97A74BBE2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 to the design</a:t>
            </a:r>
          </a:p>
        </p:txBody>
      </p:sp>
    </p:spTree>
    <p:extLst>
      <p:ext uri="{BB962C8B-B14F-4D97-AF65-F5344CB8AC3E}">
        <p14:creationId xmlns:p14="http://schemas.microsoft.com/office/powerpoint/2010/main" val="1424806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B490CA-BAE3-AB40-9702-1A68A1CF3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tanh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82E1A2-B362-FA45-B1D8-C48896A29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43" y="1955461"/>
            <a:ext cx="5794513" cy="33748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73AD5F-CB3C-BC46-B0BC-504E6FE12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722" y="979557"/>
            <a:ext cx="3886200" cy="863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9E6677-226E-484D-A99D-65BE8008571D}"/>
              </a:ext>
            </a:extLst>
          </p:cNvPr>
          <p:cNvSpPr txBox="1"/>
          <p:nvPr/>
        </p:nvSpPr>
        <p:spPr>
          <a:xfrm>
            <a:off x="1043609" y="5734878"/>
            <a:ext cx="5355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Has the same problem as sigmoid (flattening gradients)</a:t>
            </a:r>
          </a:p>
        </p:txBody>
      </p:sp>
    </p:spTree>
    <p:extLst>
      <p:ext uri="{BB962C8B-B14F-4D97-AF65-F5344CB8AC3E}">
        <p14:creationId xmlns:p14="http://schemas.microsoft.com/office/powerpoint/2010/main" val="6326548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1D42A3-42F2-1F46-82B6-A6A0622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BEF898-94C1-144A-92E1-167ACA0D3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361" y="1997553"/>
            <a:ext cx="6141278" cy="46059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8160C9-1ED8-F04F-A7A1-C9C4008A5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050" y="867253"/>
            <a:ext cx="47879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12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93104"/>
              </a:xfrm>
            </p:spPr>
            <p:txBody>
              <a:bodyPr/>
              <a:lstStyle/>
              <a:p>
                <a:r>
                  <a:rPr lang="en-US" dirty="0"/>
                  <a:t>Example: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Goal: train the neuron to map input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to output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Easy to do by hand, but let’s see what gradient descent does</a:t>
                </a:r>
              </a:p>
              <a:p>
                <a:r>
                  <a:rPr lang="en-US" dirty="0"/>
                  <a:t>Pick initial weight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=0.6</m:t>
                    </m:r>
                  </m:oMath>
                </a14:m>
                <a:r>
                  <a:rPr lang="en-US" dirty="0"/>
                  <a:t> and initial bias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Initial output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0.82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 lot of learning is needed to get output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Learning 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=0.15</m:t>
                    </m:r>
                  </m:oMath>
                </a14:m>
                <a:r>
                  <a:rPr lang="en-US" dirty="0"/>
                  <a:t>, quadratic cost function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93104"/>
              </a:xfrm>
              <a:blipFill rotWithShape="0">
                <a:blip r:embed="rId3"/>
                <a:stretch>
                  <a:fillRect l="-1244" t="-1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neural networks learn quickly?</a:t>
            </a:r>
          </a:p>
        </p:txBody>
      </p:sp>
      <p:pic>
        <p:nvPicPr>
          <p:cNvPr id="3074" name="Picture 2" descr="http://neuralnetworksanddeeplearning.com/images/tikz2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559" y="1550646"/>
            <a:ext cx="282892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61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108DBD-2B52-4045-A2B0-C62FB937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8377D-BFBE-5D4E-BDBA-80D29C1D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317" y="2704547"/>
            <a:ext cx="5487366" cy="2384287"/>
          </a:xfrm>
          <a:prstGeom prst="rect">
            <a:avLst/>
          </a:prstGeom>
        </p:spPr>
      </p:pic>
      <p:pic>
        <p:nvPicPr>
          <p:cNvPr id="5124" name="Picture 4" descr="Image for post">
            <a:extLst>
              <a:ext uri="{FF2B5EF4-FFF2-40B4-BE49-F238E27FC236}">
                <a16:creationId xmlns:a16="http://schemas.microsoft.com/office/drawing/2014/main" id="{3E12793F-D5BC-BE48-A56A-D296B9DEE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048" y="1066247"/>
            <a:ext cx="76454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8939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099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Use the same weighted inputs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𝑗𝑘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bSup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b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Instead of the sigmoid function, we apply the </a:t>
                </a:r>
                <a:r>
                  <a:rPr lang="en-US" b="1" i="1" dirty="0" err="1"/>
                  <a:t>softmax</a:t>
                </a:r>
                <a:r>
                  <a:rPr lang="en-US" b="1" i="1" dirty="0"/>
                  <a:t> function</a:t>
                </a:r>
                <a:r>
                  <a:rPr lang="en-US" dirty="0"/>
                  <a:t> to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p>
                                  </m:sSubSup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Computing </a:t>
                </a:r>
                <a:r>
                  <a:rPr lang="en-US" b="0" dirty="0" err="1"/>
                  <a:t>softmax</a:t>
                </a:r>
                <a:r>
                  <a:rPr lang="en-US" b="0" dirty="0"/>
                  <a:t> activation</a:t>
                </a:r>
              </a:p>
              <a:p>
                <a:pPr marL="514350" indent="-514350">
                  <a:buAutoNum type="arabicPeriod"/>
                </a:pPr>
                <a:r>
                  <a:rPr lang="en-US" dirty="0"/>
                  <a:t>Exponentiate every output </a:t>
                </a:r>
              </a:p>
              <a:p>
                <a:pPr marL="514350" indent="-514350">
                  <a:buAutoNum type="arabicPeriod"/>
                </a:pPr>
                <a:r>
                  <a:rPr lang="en-US" dirty="0"/>
                  <a:t>Normalize the sum so that its equal to 1</a:t>
                </a:r>
                <a:endParaRPr lang="en-US" b="0" dirty="0"/>
              </a:p>
              <a:p>
                <a:pPr marL="0" indent="0">
                  <a:buNone/>
                </a:pPr>
                <a:endParaRPr lang="en-US" dirty="0">
                  <a:hlinkClick r:id="rId3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439" t="-13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617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A6F0DF-52F3-BE4E-9BD1-B2AA2D7B7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activation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DF645-E3DE-674B-8037-BEBC85200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642022"/>
            <a:ext cx="60452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23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</m:e>
                      </m:nary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p>
                                  </m:sSubSup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p>
                                  </m:sSubSup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 output of the </a:t>
                </a:r>
                <a:r>
                  <a:rPr lang="en-US" dirty="0" err="1"/>
                  <a:t>softmax</a:t>
                </a:r>
                <a:r>
                  <a:rPr lang="en-US" dirty="0"/>
                  <a:t> layer can be thought of as a probability distribution</a:t>
                </a:r>
              </a:p>
              <a:p>
                <a:pPr lvl="1"/>
                <a:r>
                  <a:rPr lang="en-US" dirty="0"/>
                  <a:t>Can interpret the activation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r>
                  <a:rPr lang="en-US" dirty="0"/>
                  <a:t> as the network’s estimate of the probability that the correct output is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This does not occur with a sigmoid layer</a:t>
                </a:r>
              </a:p>
              <a:p>
                <a:r>
                  <a:rPr lang="en-US" dirty="0"/>
                  <a:t>Activations always positive even if z is negative (don’t have to shift or take absolute value)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95" t="-27543" r="-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</a:t>
            </a:r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7918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4DD5DE-964F-544F-A92D-07760DD9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61" y="872954"/>
            <a:ext cx="8821356" cy="5112092"/>
          </a:xfrm>
        </p:spPr>
        <p:txBody>
          <a:bodyPr/>
          <a:lstStyle/>
          <a:p>
            <a:r>
              <a:rPr lang="en-US" dirty="0"/>
              <a:t>Recall Negative log likelihood from probability theory </a:t>
            </a:r>
          </a:p>
          <a:p>
            <a:r>
              <a:rPr lang="en-US" dirty="0"/>
              <a:t>Since </a:t>
            </a:r>
            <a:r>
              <a:rPr lang="en-US" dirty="0" err="1"/>
              <a:t>softmax</a:t>
            </a:r>
            <a:r>
              <a:rPr lang="en-US" dirty="0"/>
              <a:t> gives the probability of the input being in many classes</a:t>
            </a:r>
          </a:p>
          <a:p>
            <a:r>
              <a:rPr lang="en-US" dirty="0"/>
              <a:t>We can look at the negative log likelihood of the correct class ---always positive value </a:t>
            </a:r>
          </a:p>
          <a:p>
            <a:pPr lvl="1"/>
            <a:r>
              <a:rPr lang="en-US" dirty="0"/>
              <a:t>Measures the “unhappiness” of the network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2FE825-1525-F443-A043-51AA80487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enables probabilistic cost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7DAD3-3168-7147-B7FD-6302EA39B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139" y="4055165"/>
            <a:ext cx="3341626" cy="248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256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Log-likelihood cost of a training input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with output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</m:e>
                      </m:func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Example: a 7 from MNIST gives a cost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p>
                        </m:sSubSup>
                      </m:e>
                    </m:func>
                  </m:oMath>
                </a14:m>
                <a:endParaRPr lang="en-US" dirty="0"/>
              </a:p>
              <a:p>
                <a:r>
                  <a:rPr lang="en-US" dirty="0"/>
                  <a:t>If the network does well and is confident, it will estimate a value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r>
                  <a:rPr lang="en-US" dirty="0"/>
                  <a:t> close to 1</a:t>
                </a:r>
              </a:p>
              <a:p>
                <a:pPr lvl="1"/>
                <a:r>
                  <a:rPr lang="en-US" dirty="0"/>
                  <a:t>Low cost </a:t>
                </a:r>
              </a:p>
              <a:p>
                <a:r>
                  <a:rPr lang="en-US" dirty="0"/>
                  <a:t>In contrast, if the network doesn’t do well,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r>
                  <a:rPr lang="en-US" dirty="0"/>
                  <a:t> will be smaller</a:t>
                </a:r>
              </a:p>
              <a:p>
                <a:pPr lvl="1"/>
                <a:r>
                  <a:rPr lang="en-US" dirty="0"/>
                  <a:t>High cost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95" t="-2233" r="-2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with log-likelihood</a:t>
            </a:r>
          </a:p>
        </p:txBody>
      </p:sp>
    </p:spTree>
    <p:extLst>
      <p:ext uri="{BB962C8B-B14F-4D97-AF65-F5344CB8AC3E}">
        <p14:creationId xmlns:p14="http://schemas.microsoft.com/office/powerpoint/2010/main" val="2934521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02184"/>
              </a:xfrm>
            </p:spPr>
            <p:txBody>
              <a:bodyPr/>
              <a:lstStyle/>
              <a:p>
                <a:r>
                  <a:rPr lang="en-US" dirty="0"/>
                  <a:t>Learning slowdown is based on the behavior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𝜕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𝜕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bSup>
                  </m:oMath>
                </a14:m>
                <a:endParaRPr lang="en-US" dirty="0"/>
              </a:p>
              <a:p>
                <a:r>
                  <a:rPr lang="en-US" dirty="0"/>
                  <a:t>For </a:t>
                </a:r>
                <a:r>
                  <a:rPr lang="en-US" dirty="0" err="1"/>
                  <a:t>softmax</a:t>
                </a:r>
                <a:r>
                  <a:rPr lang="en-US" dirty="0"/>
                  <a:t> with log-likelihood cost: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b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</m:sSub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Same expressions when using cross-entropy!</a:t>
                </a:r>
              </a:p>
              <a:p>
                <a:r>
                  <a:rPr lang="en-US" dirty="0"/>
                  <a:t>So which should you use?</a:t>
                </a:r>
              </a:p>
              <a:p>
                <a:pPr lvl="1"/>
                <a:r>
                  <a:rPr lang="en-US" dirty="0"/>
                  <a:t>In many situations both approaches work well</a:t>
                </a:r>
              </a:p>
              <a:p>
                <a:pPr lvl="1"/>
                <a:r>
                  <a:rPr lang="en-US" dirty="0"/>
                  <a:t>The </a:t>
                </a:r>
                <a:r>
                  <a:rPr lang="en-US" dirty="0" err="1"/>
                  <a:t>softmax</a:t>
                </a:r>
                <a:r>
                  <a:rPr lang="en-US" dirty="0"/>
                  <a:t> approach can be useful when interpreting the outputs </a:t>
                </a:r>
                <a:r>
                  <a:rPr lang="en-US"/>
                  <a:t>as probabilities</a:t>
                </a:r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02184"/>
              </a:xfrm>
              <a:blipFill rotWithShape="0">
                <a:blip r:embed="rId2"/>
                <a:stretch>
                  <a:fillRect l="-1244" t="-1330" b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slowdown with </a:t>
            </a:r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41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Nielsen book</a:t>
            </a:r>
            <a:r>
              <a:rPr lang="en-US"/>
              <a:t>, chapter 3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</p:spTree>
    <p:extLst>
      <p:ext uri="{BB962C8B-B14F-4D97-AF65-F5344CB8AC3E}">
        <p14:creationId xmlns:p14="http://schemas.microsoft.com/office/powerpoint/2010/main" val="167916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455396"/>
                <a:ext cx="8821356" cy="5112092"/>
              </a:xfrm>
            </p:spPr>
            <p:txBody>
              <a:bodyPr/>
              <a:lstStyle/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 neuron rapidly learns a weight and bias that decreases cost</a:t>
                </a:r>
              </a:p>
              <a:p>
                <a:r>
                  <a:rPr lang="en-US" dirty="0"/>
                  <a:t>Achieves output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0.09</m:t>
                    </m:r>
                  </m:oMath>
                </a14:m>
                <a:r>
                  <a:rPr lang="en-US" dirty="0"/>
                  <a:t> (pretty good)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455396"/>
                <a:ext cx="8821356" cy="5112092"/>
              </a:xfrm>
              <a:blipFill rotWithShape="0">
                <a:blip r:embed="rId2"/>
                <a:stretch>
                  <a:fillRect l="-12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neural networks learn quickly?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22" y="1455396"/>
            <a:ext cx="4953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62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47802"/>
              </a:xfrm>
            </p:spPr>
            <p:txBody>
              <a:bodyPr/>
              <a:lstStyle/>
              <a:p>
                <a:r>
                  <a:rPr lang="en-US" dirty="0"/>
                  <a:t>Change starting weights and bias to be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2.0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Initial output is 0.98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Learning occurs much more slowly </a:t>
                </a:r>
              </a:p>
              <a:p>
                <a:pPr lvl="1"/>
                <a:r>
                  <a:rPr lang="en-US" dirty="0"/>
                  <a:t>Weight and bias change little for first 150 epochs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47802"/>
              </a:xfrm>
              <a:blipFill rotWithShape="0">
                <a:blip r:embed="rId2"/>
                <a:stretch>
                  <a:fillRect l="-1244" t="-18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neural networks learn quickly?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22" y="2736230"/>
            <a:ext cx="4953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8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8344" y="1444012"/>
            <a:ext cx="8821356" cy="5112092"/>
          </a:xfrm>
        </p:spPr>
        <p:txBody>
          <a:bodyPr/>
          <a:lstStyle/>
          <a:p>
            <a:r>
              <a:rPr lang="en-US" dirty="0"/>
              <a:t>Humans often learn fastest when we’re very wrong</a:t>
            </a:r>
          </a:p>
          <a:p>
            <a:r>
              <a:rPr lang="en-US" dirty="0"/>
              <a:t>The artificial neuron learns fastest when it’s just a little wrong</a:t>
            </a:r>
          </a:p>
          <a:p>
            <a:pPr lvl="1"/>
            <a:r>
              <a:rPr lang="en-US" dirty="0"/>
              <a:t>True in more general networks as well</a:t>
            </a:r>
          </a:p>
          <a:p>
            <a:endParaRPr lang="en-US" dirty="0"/>
          </a:p>
          <a:p>
            <a:r>
              <a:rPr lang="en-US" dirty="0"/>
              <a:t>Why is learning so slow?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aren’t like humans</a:t>
            </a:r>
          </a:p>
        </p:txBody>
      </p:sp>
    </p:spTree>
    <p:extLst>
      <p:ext uri="{BB962C8B-B14F-4D97-AF65-F5344CB8AC3E}">
        <p14:creationId xmlns:p14="http://schemas.microsoft.com/office/powerpoint/2010/main" val="146820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 neuron learns by changing the weight and bias based on the partial derivatives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“Learning is slow”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a14:m>
                <a:r>
                  <a:rPr lang="en-US" dirty="0"/>
                  <a:t> are small</a:t>
                </a:r>
              </a:p>
              <a:p>
                <a:r>
                  <a:rPr lang="en-US" dirty="0"/>
                  <a:t>Why are the partial derivatives small?</a:t>
                </a:r>
              </a:p>
              <a:p>
                <a:r>
                  <a:rPr lang="en-US" dirty="0"/>
                  <a:t>Let’s compute them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4" r="-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learning so slow?</a:t>
            </a:r>
          </a:p>
        </p:txBody>
      </p:sp>
      <p:pic>
        <p:nvPicPr>
          <p:cNvPr id="4" name="Picture 2" descr="http://neuralnetworksanddeeplearning.com/images/tikz2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559" y="1115746"/>
            <a:ext cx="282892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10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0"/>
                <a:ext cx="8821356" cy="5592407"/>
              </a:xfrm>
            </p:spPr>
            <p:txBody>
              <a:bodyPr/>
              <a:lstStyle/>
              <a:p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neuron output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is the desired output</a:t>
                </a:r>
              </a:p>
              <a:p>
                <a:pPr lvl="1"/>
                <a:r>
                  <a:rPr lang="en-US" dirty="0"/>
                  <a:t>Recall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r>
                  <a:rPr lang="en-US" dirty="0"/>
                  <a:t>Using the chain rule gives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Recall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0"/>
                <a:ext cx="8821356" cy="5592407"/>
              </a:xfrm>
              <a:blipFill rotWithShape="0">
                <a:blip r:embed="rId2"/>
                <a:stretch>
                  <a:fillRect l="-12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learning so slow?</a:t>
            </a:r>
          </a:p>
        </p:txBody>
      </p:sp>
      <p:pic>
        <p:nvPicPr>
          <p:cNvPr id="4" name="Picture 2" descr="http://neuralnetworksanddeeplearning.com/images/tikz2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559" y="1115746"/>
            <a:ext cx="282892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74BE7A2-9113-C547-A4E7-9E0836313302}"/>
                  </a:ext>
                </a:extLst>
              </p14:cNvPr>
              <p14:cNvContentPartPr/>
              <p14:nvPr/>
            </p14:nvContentPartPr>
            <p14:xfrm>
              <a:off x="5926097" y="5080932"/>
              <a:ext cx="21960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74BE7A2-9113-C547-A4E7-9E083631330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2097" y="4973292"/>
                <a:ext cx="3272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7A80555-83BC-7247-B072-BE7411B14FDA}"/>
                  </a:ext>
                </a:extLst>
              </p14:cNvPr>
              <p14:cNvContentPartPr/>
              <p14:nvPr/>
            </p14:nvContentPartPr>
            <p14:xfrm>
              <a:off x="5795777" y="4358052"/>
              <a:ext cx="1257120" cy="7689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7A80555-83BC-7247-B072-BE7411B14F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42137" y="4250052"/>
                <a:ext cx="1364760" cy="98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3421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08344" y="1064871"/>
                <a:ext cx="8821356" cy="558125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Recall the sigmoid function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Curve is flat when the output is close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gets very small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a14:m>
                <a:r>
                  <a:rPr lang="en-US" dirty="0"/>
                  <a:t>  get very small</a:t>
                </a:r>
              </a:p>
              <a:p>
                <a:pPr lvl="1"/>
                <a:r>
                  <a:rPr lang="en-US" dirty="0"/>
                  <a:t>This occurs in more general neural networks as well</a:t>
                </a:r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8344" y="1064871"/>
                <a:ext cx="8821356" cy="5581256"/>
              </a:xfrm>
              <a:blipFill rotWithShape="0">
                <a:blip r:embed="rId2"/>
                <a:stretch>
                  <a:fillRect l="-1244" t="-18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learning so slow?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/>
          <a:srcRect l="21045" t="17079" r="13984" b="2376"/>
          <a:stretch/>
        </p:blipFill>
        <p:spPr>
          <a:xfrm>
            <a:off x="2652151" y="1630725"/>
            <a:ext cx="4381793" cy="291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6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23594</TotalTime>
  <Words>1811</Words>
  <Application>Microsoft Macintosh PowerPoint</Application>
  <PresentationFormat>On-screen Show (4:3)</PresentationFormat>
  <Paragraphs>270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Office Theme</vt:lpstr>
      <vt:lpstr>Deep Learning Theory and Applications Losses and activations </vt:lpstr>
      <vt:lpstr>Being wrong is unpleasant</vt:lpstr>
      <vt:lpstr>Do neural networks learn quickly?</vt:lpstr>
      <vt:lpstr>Do neural networks learn quickly?</vt:lpstr>
      <vt:lpstr>Do neural networks learn quickly?</vt:lpstr>
      <vt:lpstr>Neural networks aren’t like humans</vt:lpstr>
      <vt:lpstr>Why is learning so slow?</vt:lpstr>
      <vt:lpstr>Why is learning so slow?</vt:lpstr>
      <vt:lpstr>Why is learning so slow?</vt:lpstr>
      <vt:lpstr>How can we fix this? </vt:lpstr>
      <vt:lpstr>Changing the cost function </vt:lpstr>
      <vt:lpstr>Entropy from Information Theory</vt:lpstr>
      <vt:lpstr>Cross Entropy </vt:lpstr>
      <vt:lpstr>Generalizing to many outputs </vt:lpstr>
      <vt:lpstr>Cross-entropy Cost function </vt:lpstr>
      <vt:lpstr>Will it help vanishing gradients?</vt:lpstr>
      <vt:lpstr>The cross-entropy cost function</vt:lpstr>
      <vt:lpstr>The cross-entropy cost function</vt:lpstr>
      <vt:lpstr>The cross-entropy cost function</vt:lpstr>
      <vt:lpstr>The cross-entropy cost function</vt:lpstr>
      <vt:lpstr>The cross-entropy cost function</vt:lpstr>
      <vt:lpstr>Cross-entropy vs quadratic loss</vt:lpstr>
      <vt:lpstr>Cross-entropy applied to MNIST</vt:lpstr>
      <vt:lpstr>Different derivation of cross entropy</vt:lpstr>
      <vt:lpstr>Where does cross-entropy come from?</vt:lpstr>
      <vt:lpstr>Some intuition to cross-entropy</vt:lpstr>
      <vt:lpstr>Back to the design</vt:lpstr>
      <vt:lpstr>tanh </vt:lpstr>
      <vt:lpstr>RelU</vt:lpstr>
      <vt:lpstr>Swish</vt:lpstr>
      <vt:lpstr>Softmax</vt:lpstr>
      <vt:lpstr>Softmax</vt:lpstr>
      <vt:lpstr>Softmax activation </vt:lpstr>
      <vt:lpstr>Properties of softmax</vt:lpstr>
      <vt:lpstr>Softmax enables probabilistic cost</vt:lpstr>
      <vt:lpstr>Softmax with log-likelihood</vt:lpstr>
      <vt:lpstr>Avoiding slowdown with softmax</vt:lpstr>
      <vt:lpstr>Further Reading</vt:lpstr>
    </vt:vector>
  </TitlesOfParts>
  <Company>Yale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Theory and Applications</dc:title>
  <dc:creator>Kevin</dc:creator>
  <cp:lastModifiedBy>Wenxin Xu</cp:lastModifiedBy>
  <cp:revision>301</cp:revision>
  <dcterms:created xsi:type="dcterms:W3CDTF">2018-01-19T01:41:57Z</dcterms:created>
  <dcterms:modified xsi:type="dcterms:W3CDTF">2022-02-11T16:10:05Z</dcterms:modified>
</cp:coreProperties>
</file>